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58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47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2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9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26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1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4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0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02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438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/>
                <a:cs typeface="Calibri Light"/>
              </a:rPr>
              <a:t>ROTORDYNAMIC ANALYSIS OF THEORETICAL MODELS AND</a:t>
            </a:r>
            <a:endParaRPr lang="en-US" sz="3600" dirty="0">
              <a:latin typeface="Garamond"/>
            </a:endParaRPr>
          </a:p>
          <a:p>
            <a:r>
              <a:rPr lang="en-US" sz="3600" dirty="0">
                <a:latin typeface="Garamond"/>
                <a:cs typeface="Calibri Light"/>
              </a:rPr>
              <a:t>EXPERIMENTAL SYSTEMS</a:t>
            </a:r>
            <a:endParaRPr lang="en-US" sz="3600" dirty="0">
              <a:latin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24377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Garamond"/>
                <a:cs typeface="Calibri"/>
              </a:rPr>
              <a:t>A Thesis presented to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the Faculty of California Polytechnic State University, San Luis Obispo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In Partial Fulfillment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of the Requirements for the Degree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Master of Science in Mechanical Engineering</a:t>
            </a:r>
            <a:endParaRPr lang="en-US" dirty="0">
              <a:latin typeface="Garamond"/>
            </a:endParaRPr>
          </a:p>
          <a:p>
            <a:endParaRPr lang="en-US" dirty="0">
              <a:latin typeface="Garamond"/>
              <a:cs typeface="Calibri"/>
            </a:endParaRPr>
          </a:p>
          <a:p>
            <a:r>
              <a:rPr lang="en-US" dirty="0">
                <a:latin typeface="Garamond"/>
                <a:cs typeface="Calibri"/>
              </a:rPr>
              <a:t>by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Cameron Naugle</a:t>
            </a:r>
            <a:endParaRPr lang="en-US" dirty="0">
              <a:latin typeface="Garamond"/>
            </a:endParaRPr>
          </a:p>
          <a:p>
            <a:r>
              <a:rPr lang="en-US" dirty="0">
                <a:latin typeface="Garamond"/>
                <a:cs typeface="Calibri"/>
              </a:rPr>
              <a:t>April 2018</a:t>
            </a:r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EC5C32-8D32-4686-916F-8F50ACD0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612" y="1941089"/>
            <a:ext cx="5999842" cy="465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EEBB8-ACF2-4846-8D98-84CAD6400B98}"/>
              </a:ext>
            </a:extLst>
          </p:cNvPr>
          <p:cNvSpPr txBox="1"/>
          <p:nvPr/>
        </p:nvSpPr>
        <p:spPr>
          <a:xfrm>
            <a:off x="4724399" y="1395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  <a:cs typeface="Calibri"/>
              </a:rPr>
              <a:t>Bode Diagram</a:t>
            </a:r>
          </a:p>
        </p:txBody>
      </p:sp>
      <p:pic>
        <p:nvPicPr>
          <p:cNvPr id="8" name="Picture 8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D29A87A5-3740-42A3-B5F7-B4146F89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07" y="2374219"/>
            <a:ext cx="714375" cy="295275"/>
          </a:xfrm>
          <a:prstGeom prst="rect">
            <a:avLst/>
          </a:prstGeom>
        </p:spPr>
      </p:pic>
      <p:pic>
        <p:nvPicPr>
          <p:cNvPr id="10" name="Picture 103">
            <a:extLst>
              <a:ext uri="{FF2B5EF4-FFF2-40B4-BE49-F238E27FC236}">
                <a16:creationId xmlns:a16="http://schemas.microsoft.com/office/drawing/2014/main" id="{D5F2D38C-7FA0-4CA4-8343-F85446E2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14" y="3954914"/>
            <a:ext cx="560161" cy="390526"/>
          </a:xfrm>
          <a:prstGeom prst="rect">
            <a:avLst/>
          </a:prstGeom>
        </p:spPr>
      </p:pic>
      <p:pic>
        <p:nvPicPr>
          <p:cNvPr id="11" name="Picture 8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69EB37A2-C375-42B3-A589-E276273A3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051" y="2663142"/>
            <a:ext cx="806903" cy="388710"/>
          </a:xfrm>
          <a:prstGeom prst="rect">
            <a:avLst/>
          </a:prstGeom>
        </p:spPr>
      </p:pic>
      <p:pic>
        <p:nvPicPr>
          <p:cNvPr id="12" name="Picture 9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5311D5-8121-42F6-90FA-B392526C1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630" y="4728252"/>
            <a:ext cx="715736" cy="367848"/>
          </a:xfrm>
          <a:prstGeom prst="rect">
            <a:avLst/>
          </a:prstGeom>
        </p:spPr>
      </p:pic>
      <p:pic>
        <p:nvPicPr>
          <p:cNvPr id="14" name="Picture 10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0964184-E6E1-439D-8D15-B5C6F2058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723" y="5100184"/>
            <a:ext cx="707118" cy="3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0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EEBB8-ACF2-4846-8D98-84CAD6400B98}"/>
              </a:ext>
            </a:extLst>
          </p:cNvPr>
          <p:cNvSpPr txBox="1"/>
          <p:nvPr/>
        </p:nvSpPr>
        <p:spPr>
          <a:xfrm>
            <a:off x="4724399" y="1395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  <a:cs typeface="Calibri"/>
              </a:rPr>
              <a:t>Cascade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1AC6038-7061-4789-A23C-5EB48D8F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398" y="1686427"/>
            <a:ext cx="6925128" cy="5045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78DE20-0B93-4DB0-8CB7-A2582DE5B8EA}"/>
              </a:ext>
            </a:extLst>
          </p:cNvPr>
          <p:cNvSpPr/>
          <p:nvPr/>
        </p:nvSpPr>
        <p:spPr>
          <a:xfrm>
            <a:off x="68937" y="2717797"/>
            <a:ext cx="2819401" cy="159476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E10334-5252-4D2B-B403-8536D49E4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9" y="2717461"/>
            <a:ext cx="2743200" cy="1459362"/>
          </a:xfrm>
          <a:prstGeom prst="rect">
            <a:avLst/>
          </a:prstGeom>
        </p:spPr>
      </p:pic>
      <p:pic>
        <p:nvPicPr>
          <p:cNvPr id="17" name="Picture 90">
            <a:extLst>
              <a:ext uri="{FF2B5EF4-FFF2-40B4-BE49-F238E27FC236}">
                <a16:creationId xmlns:a16="http://schemas.microsoft.com/office/drawing/2014/main" id="{56006727-471D-4FF8-BD6A-C8D8EECB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3" y="2203844"/>
            <a:ext cx="1457325" cy="419100"/>
          </a:xfrm>
          <a:prstGeom prst="rect">
            <a:avLst/>
          </a:prstGeom>
        </p:spPr>
      </p:pic>
      <p:pic>
        <p:nvPicPr>
          <p:cNvPr id="19" name="Picture 103">
            <a:extLst>
              <a:ext uri="{FF2B5EF4-FFF2-40B4-BE49-F238E27FC236}">
                <a16:creationId xmlns:a16="http://schemas.microsoft.com/office/drawing/2014/main" id="{433E1D0F-3216-47AA-A704-3AF16615E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414" y="1904772"/>
            <a:ext cx="560161" cy="3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9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EEBB8-ACF2-4846-8D98-84CAD6400B98}"/>
              </a:ext>
            </a:extLst>
          </p:cNvPr>
          <p:cNvSpPr txBox="1"/>
          <p:nvPr/>
        </p:nvSpPr>
        <p:spPr>
          <a:xfrm>
            <a:off x="4724399" y="1395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  <a:cs typeface="Calibri"/>
              </a:rPr>
              <a:t>Spectrum</a:t>
            </a:r>
          </a:p>
        </p:txBody>
      </p:sp>
      <p:pic>
        <p:nvPicPr>
          <p:cNvPr id="4" name="Picture 4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F840C826-7E74-4AA9-865F-DEB7F5B8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0" y="2279560"/>
            <a:ext cx="6789057" cy="30518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F7A1B8-A72A-43DD-BAD5-1714696F732C}"/>
              </a:ext>
            </a:extLst>
          </p:cNvPr>
          <p:cNvSpPr/>
          <p:nvPr/>
        </p:nvSpPr>
        <p:spPr>
          <a:xfrm>
            <a:off x="68936" y="2717797"/>
            <a:ext cx="2819401" cy="159476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9F7E9F-8780-46C8-AD53-F4A43DB8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8" y="2717461"/>
            <a:ext cx="2743200" cy="1459362"/>
          </a:xfrm>
          <a:prstGeom prst="rect">
            <a:avLst/>
          </a:prstGeom>
        </p:spPr>
      </p:pic>
      <p:pic>
        <p:nvPicPr>
          <p:cNvPr id="12" name="Picture 90">
            <a:extLst>
              <a:ext uri="{FF2B5EF4-FFF2-40B4-BE49-F238E27FC236}">
                <a16:creationId xmlns:a16="http://schemas.microsoft.com/office/drawing/2014/main" id="{FDFC5060-EDA6-4999-BCF3-A338B6CE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2" y="2203843"/>
            <a:ext cx="14573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EEBB8-ACF2-4846-8D98-84CAD6400B98}"/>
              </a:ext>
            </a:extLst>
          </p:cNvPr>
          <p:cNvSpPr txBox="1"/>
          <p:nvPr/>
        </p:nvSpPr>
        <p:spPr>
          <a:xfrm>
            <a:off x="4724399" y="1395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  <a:cs typeface="Calibri"/>
              </a:rPr>
              <a:t>Orbit</a:t>
            </a:r>
          </a:p>
        </p:txBody>
      </p:sp>
      <p:pic>
        <p:nvPicPr>
          <p:cNvPr id="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2FA1FD-0387-42D7-827C-1FF09DE1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13" y="2038589"/>
            <a:ext cx="2770414" cy="1122673"/>
          </a:xfrm>
          <a:prstGeom prst="rect">
            <a:avLst/>
          </a:prstGeom>
        </p:spPr>
      </p:pic>
      <p:pic>
        <p:nvPicPr>
          <p:cNvPr id="5" name="Picture 15" descr="A picture containing scale, metalware, chain, swing&#10;&#10;Description generated with very high confidence">
            <a:extLst>
              <a:ext uri="{FF2B5EF4-FFF2-40B4-BE49-F238E27FC236}">
                <a16:creationId xmlns:a16="http://schemas.microsoft.com/office/drawing/2014/main" id="{C2F4A16C-CAD5-4171-81ED-1A60C3EC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10" y="3473699"/>
            <a:ext cx="2770415" cy="1109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03F58-7140-41CF-98A9-C114103775C1}"/>
              </a:ext>
            </a:extLst>
          </p:cNvPr>
          <p:cNvSpPr txBox="1"/>
          <p:nvPr/>
        </p:nvSpPr>
        <p:spPr>
          <a:xfrm>
            <a:off x="1494970" y="2266042"/>
            <a:ext cx="4934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EA386-F506-42C9-A0C0-3F8FCBBB4593}"/>
              </a:ext>
            </a:extLst>
          </p:cNvPr>
          <p:cNvSpPr txBox="1"/>
          <p:nvPr/>
        </p:nvSpPr>
        <p:spPr>
          <a:xfrm>
            <a:off x="1494968" y="3753759"/>
            <a:ext cx="4934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pic>
        <p:nvPicPr>
          <p:cNvPr id="16" name="Picture 1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E7FC063-44B2-42CF-B573-8EB3294A2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185" y="2041088"/>
            <a:ext cx="2743200" cy="279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EEBB8-ACF2-4846-8D98-84CAD6400B98}"/>
              </a:ext>
            </a:extLst>
          </p:cNvPr>
          <p:cNvSpPr txBox="1"/>
          <p:nvPr/>
        </p:nvSpPr>
        <p:spPr>
          <a:xfrm>
            <a:off x="4724399" y="139518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  <a:cs typeface="Calibri"/>
              </a:rPr>
              <a:t>3D Orbit</a:t>
            </a:r>
          </a:p>
        </p:txBody>
      </p:sp>
      <p:pic>
        <p:nvPicPr>
          <p:cNvPr id="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02FA1FD-0387-42D7-827C-1FF09DE1A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13" y="2038589"/>
            <a:ext cx="2770414" cy="1122673"/>
          </a:xfrm>
          <a:prstGeom prst="rect">
            <a:avLst/>
          </a:prstGeom>
        </p:spPr>
      </p:pic>
      <p:pic>
        <p:nvPicPr>
          <p:cNvPr id="5" name="Picture 15" descr="A picture containing scale, metalware, chain, swing&#10;&#10;Description generated with very high confidence">
            <a:extLst>
              <a:ext uri="{FF2B5EF4-FFF2-40B4-BE49-F238E27FC236}">
                <a16:creationId xmlns:a16="http://schemas.microsoft.com/office/drawing/2014/main" id="{C2F4A16C-CAD5-4171-81ED-1A60C3EC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10" y="3473699"/>
            <a:ext cx="2770415" cy="1109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03F58-7140-41CF-98A9-C114103775C1}"/>
              </a:ext>
            </a:extLst>
          </p:cNvPr>
          <p:cNvSpPr txBox="1"/>
          <p:nvPr/>
        </p:nvSpPr>
        <p:spPr>
          <a:xfrm>
            <a:off x="1494970" y="2266042"/>
            <a:ext cx="4934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EA386-F506-42C9-A0C0-3F8FCBBB4593}"/>
              </a:ext>
            </a:extLst>
          </p:cNvPr>
          <p:cNvSpPr txBox="1"/>
          <p:nvPr/>
        </p:nvSpPr>
        <p:spPr>
          <a:xfrm>
            <a:off x="1494968" y="3753759"/>
            <a:ext cx="4934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pic>
        <p:nvPicPr>
          <p:cNvPr id="4" name="Picture 103">
            <a:extLst>
              <a:ext uri="{FF2B5EF4-FFF2-40B4-BE49-F238E27FC236}">
                <a16:creationId xmlns:a16="http://schemas.microsoft.com/office/drawing/2014/main" id="{0E77E5FD-DAF7-4652-B94B-7CBF0142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557" y="5152343"/>
            <a:ext cx="560161" cy="390526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223556D0-8252-4C11-9B2F-B95159B67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545" y="1627091"/>
            <a:ext cx="6816270" cy="46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46345A4-30D5-4690-A262-021EF85A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70" y="1852032"/>
            <a:ext cx="6027056" cy="3779865"/>
          </a:xfrm>
          <a:prstGeom prst="rect">
            <a:avLst/>
          </a:prstGeom>
        </p:spPr>
      </p:pic>
      <p:pic>
        <p:nvPicPr>
          <p:cNvPr id="11" name="Picture 11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6767E848-308B-4A22-AD01-65841D34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30" y="1957908"/>
            <a:ext cx="5800269" cy="35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CCE762-A3A6-4D08-86E5-1E81A04A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1236534"/>
            <a:ext cx="7324271" cy="518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4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874A911-0023-479E-BCAF-8EFECE34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8" y="1273175"/>
            <a:ext cx="7442199" cy="5109938"/>
          </a:xfrm>
          <a:prstGeom prst="rect">
            <a:avLst/>
          </a:prstGeom>
        </p:spPr>
      </p:pic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567C016-847E-4E3D-99FB-7FB19DEB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756" y="2962837"/>
            <a:ext cx="2743200" cy="1603612"/>
          </a:xfrm>
          <a:prstGeom prst="rect">
            <a:avLst/>
          </a:prstGeom>
        </p:spPr>
      </p:pic>
      <p:pic>
        <p:nvPicPr>
          <p:cNvPr id="7" name="Picture 7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6ED3A713-B7D7-4DFD-938B-FB50014C5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470" y="4625038"/>
            <a:ext cx="2743200" cy="156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BF28430-8EB9-4F98-B07B-CC57989C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69" y="1774989"/>
            <a:ext cx="3804557" cy="156630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8D9143-0912-4DFA-B8FD-576CA2910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72" y="3411156"/>
            <a:ext cx="6226629" cy="1586901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9FF1DD3-1EA4-432D-A6DD-AB5AD144B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" r="12346" b="-267"/>
          <a:stretch/>
        </p:blipFill>
        <p:spPr>
          <a:xfrm>
            <a:off x="8162658" y="1598385"/>
            <a:ext cx="1940253" cy="340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E32A8C0-2014-4458-882A-60154B00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" y="1217008"/>
            <a:ext cx="7251700" cy="5612341"/>
          </a:xfrm>
          <a:prstGeom prst="rect">
            <a:avLst/>
          </a:prstGeom>
        </p:spPr>
      </p:pic>
      <p:pic>
        <p:nvPicPr>
          <p:cNvPr id="6" name="Picture 7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AE924842-CD20-49F3-8CE5-E425D6C2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13" y="2504135"/>
            <a:ext cx="4049486" cy="31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1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1AF2A-4242-4936-B7D4-6DF38E4A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8569"/>
            <a:ext cx="10515600" cy="5458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Garamond"/>
                <a:cs typeface="Calibri"/>
              </a:rPr>
              <a:t>Processing and analysis of vibration signals</a:t>
            </a:r>
            <a:endParaRPr lang="en-US"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latin typeface="Garamond"/>
                <a:cs typeface="Calibri"/>
              </a:rPr>
              <a:t>Development of a finite element model for </a:t>
            </a:r>
            <a:r>
              <a:rPr lang="en-US" sz="3200" dirty="0" err="1">
                <a:latin typeface="Garamond"/>
                <a:cs typeface="Calibri"/>
              </a:rPr>
              <a:t>rotordynamics</a:t>
            </a:r>
            <a:endParaRPr lang="en-US" sz="3200" dirty="0">
              <a:latin typeface="Garamond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latin typeface="Garamond"/>
                <a:cs typeface="Calibri"/>
              </a:rPr>
              <a:t>Frequency domain processing of </a:t>
            </a:r>
            <a:r>
              <a:rPr lang="en-US" sz="3200" dirty="0" err="1">
                <a:latin typeface="Garamond"/>
                <a:cs typeface="Calibri"/>
              </a:rPr>
              <a:t>rotordynamic</a:t>
            </a:r>
            <a:r>
              <a:rPr lang="en-US" sz="3200" dirty="0">
                <a:latin typeface="Garamond"/>
                <a:cs typeface="Calibri"/>
              </a:rPr>
              <a:t> models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Garamond"/>
                <a:cs typeface="Calibri"/>
              </a:rPr>
              <a:t>Comparison of experimental and model analyses</a:t>
            </a:r>
          </a:p>
          <a:p>
            <a:pPr>
              <a:lnSpc>
                <a:spcPct val="250000"/>
              </a:lnSpc>
            </a:pPr>
            <a:endParaRPr lang="en-US" dirty="0">
              <a:latin typeface="Garamond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033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8F54C9-1A8F-47BC-AB64-694F588F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13" y="1877230"/>
            <a:ext cx="5228771" cy="3811112"/>
          </a:xfrm>
          <a:prstGeom prst="rect">
            <a:avLst/>
          </a:prstGeom>
        </p:spPr>
      </p:pic>
      <p:pic>
        <p:nvPicPr>
          <p:cNvPr id="6" name="Picture 6" descr="A drawing of a person&#10;&#10;Description generated with high confidence">
            <a:extLst>
              <a:ext uri="{FF2B5EF4-FFF2-40B4-BE49-F238E27FC236}">
                <a16:creationId xmlns:a16="http://schemas.microsoft.com/office/drawing/2014/main" id="{73C40F44-949E-44D0-B9B9-1D4EE846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85" y="3558392"/>
            <a:ext cx="4920342" cy="9386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3EE1DAA-8350-4CB6-AFA6-551C0AA371FD}"/>
              </a:ext>
            </a:extLst>
          </p:cNvPr>
          <p:cNvSpPr/>
          <p:nvPr/>
        </p:nvSpPr>
        <p:spPr>
          <a:xfrm>
            <a:off x="6096652" y="3785397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3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04B149-FFB1-4BDD-A725-B6ED3DA9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829" y="1372940"/>
            <a:ext cx="8857342" cy="49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0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D63AFA56-DE92-49FD-86E7-36B8B549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98" y="1689358"/>
            <a:ext cx="7786914" cy="97557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AE1C98-6B7B-45F8-A61B-8930A320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041" y="2974059"/>
            <a:ext cx="9682842" cy="29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2B0A18-16D6-4EDF-8158-721F23FA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72" y="1345350"/>
            <a:ext cx="7941127" cy="54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65733C6-3121-41AA-A089-C4581CC0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60" y="1691521"/>
            <a:ext cx="3369128" cy="2395458"/>
          </a:xfrm>
          <a:prstGeom prst="rect">
            <a:avLst/>
          </a:prstGeom>
        </p:spPr>
      </p:pic>
      <p:pic>
        <p:nvPicPr>
          <p:cNvPr id="7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820B7A4-3893-40EF-982F-4B0DD8921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8" y="4614965"/>
            <a:ext cx="9365342" cy="3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8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C344F49D-205D-414F-965E-607DC80B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041" y="1687475"/>
            <a:ext cx="3586842" cy="2276550"/>
          </a:xfrm>
          <a:prstGeom prst="rect">
            <a:avLst/>
          </a:prstGeom>
        </p:spPr>
      </p:pic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DA5003A-E2E4-4B83-98F9-8C7A1FC5C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58" r="130" b="39013"/>
          <a:stretch/>
        </p:blipFill>
        <p:spPr>
          <a:xfrm>
            <a:off x="4207329" y="3995041"/>
            <a:ext cx="4069907" cy="1234843"/>
          </a:xfrm>
          <a:prstGeom prst="rect">
            <a:avLst/>
          </a:prstGeom>
        </p:spPr>
      </p:pic>
      <p:pic>
        <p:nvPicPr>
          <p:cNvPr id="9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1242672B-CBE8-48C4-86EB-2A0FDAB7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70" y="5457407"/>
            <a:ext cx="2743200" cy="5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05CCDC4-90DB-4FCD-A85D-F04838057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86" y="1442378"/>
            <a:ext cx="9156698" cy="50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40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24E7F34-53EA-485A-842F-F96AD4D2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756" y="1312371"/>
            <a:ext cx="3931557" cy="2527831"/>
          </a:xfrm>
          <a:prstGeom prst="rect">
            <a:avLst/>
          </a:prstGeom>
        </p:spPr>
      </p:pic>
      <p:pic>
        <p:nvPicPr>
          <p:cNvPr id="6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7797465E-2986-4ACD-8DB9-1C43D681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5" y="3833009"/>
            <a:ext cx="8494485" cy="22581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C0DBEDA-A6E9-403A-8F8B-651A93F9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70" y="6368944"/>
            <a:ext cx="4385128" cy="2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0D578D3A-2DE9-46D9-8D97-E98FC2E9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85" y="1503529"/>
            <a:ext cx="7006770" cy="2463013"/>
          </a:xfrm>
          <a:prstGeom prst="rect">
            <a:avLst/>
          </a:prstGeom>
        </p:spPr>
      </p:pic>
      <p:pic>
        <p:nvPicPr>
          <p:cNvPr id="7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3CB3D4-7002-4CC5-99C3-BECFD907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044" y="4059164"/>
            <a:ext cx="3369128" cy="239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1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4DC3F32-CFFB-40E2-889C-95AE61B1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72" y="1586543"/>
            <a:ext cx="4611913" cy="472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0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4EF7F1D-3442-4DC5-99DC-6B3D5AD2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7" y="111724"/>
            <a:ext cx="5482770" cy="65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07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5A926A-974C-4564-8628-BA49FD6D8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27" y="1533026"/>
            <a:ext cx="6589485" cy="91630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5B807B9-455F-433C-B188-83309EC7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588" y="2307091"/>
            <a:ext cx="1021897" cy="356961"/>
          </a:xfrm>
          <a:prstGeom prst="rect">
            <a:avLst/>
          </a:prstGeom>
        </p:spPr>
      </p:pic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9F50215E-8854-4C23-927E-11504830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471" y="2668140"/>
            <a:ext cx="2743200" cy="2320007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A84429-3931-464E-A9A2-763C95E13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70" y="5409034"/>
            <a:ext cx="2743200" cy="5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6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5610339B-BFBB-46D0-A1E2-7EE82294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56" y="1687544"/>
            <a:ext cx="6897914" cy="1369269"/>
          </a:xfrm>
          <a:prstGeom prst="rect">
            <a:avLst/>
          </a:prstGeom>
        </p:spPr>
      </p:pic>
      <p:pic>
        <p:nvPicPr>
          <p:cNvPr id="7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DA19AD73-9D5D-4D0A-B021-6C7F4989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4" y="3208493"/>
            <a:ext cx="6362699" cy="59522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E74050A-5366-46C4-B9D9-9D263FA02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043" y="3997104"/>
            <a:ext cx="3332842" cy="2583080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88F7BE-2082-443F-ADB1-922A8F76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598" y="4974771"/>
            <a:ext cx="26193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44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AB0AD32-F529-4297-8D18-116CD0D0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612" y="1369925"/>
            <a:ext cx="2507343" cy="417007"/>
          </a:xfrm>
          <a:prstGeom prst="rect">
            <a:avLst/>
          </a:prstGeom>
        </p:spPr>
      </p:pic>
      <p:pic>
        <p:nvPicPr>
          <p:cNvPr id="6" name="Picture 7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952E7140-6967-4531-9506-3EF2727C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55" y="1786421"/>
            <a:ext cx="7750627" cy="50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63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0BD7935-632F-4C53-B3E1-AB72F368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4" y="1464128"/>
            <a:ext cx="2190751" cy="51888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126F034-C193-4E65-A6DD-A57A2A372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4" y="2159805"/>
            <a:ext cx="6235699" cy="2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7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8F638B7-4954-4F50-98FE-6F763F4A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56" y="1291015"/>
            <a:ext cx="2743200" cy="1137256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0F4BAB6-99CF-4C97-9248-C5FAC93A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2614870"/>
            <a:ext cx="3033485" cy="902544"/>
          </a:xfrm>
          <a:prstGeom prst="rect">
            <a:avLst/>
          </a:prstGeom>
        </p:spPr>
      </p:pic>
      <p:pic>
        <p:nvPicPr>
          <p:cNvPr id="9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B311669-819E-49CA-98DA-89BD190AD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42" y="2805591"/>
            <a:ext cx="7541985" cy="59367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D3D061-3E72-48B0-A498-572FE103F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40" y="4263763"/>
            <a:ext cx="2743200" cy="398761"/>
          </a:xfrm>
          <a:prstGeom prst="rect">
            <a:avLst/>
          </a:prstGeom>
        </p:spPr>
      </p:pic>
      <p:pic>
        <p:nvPicPr>
          <p:cNvPr id="13" name="Picture 13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A0E3866D-E6BF-433D-9935-63AE0D2B2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11" y="3668044"/>
            <a:ext cx="8476343" cy="1454127"/>
          </a:xfrm>
          <a:prstGeom prst="rect">
            <a:avLst/>
          </a:prstGeom>
        </p:spPr>
      </p:pic>
      <p:pic>
        <p:nvPicPr>
          <p:cNvPr id="15" name="Picture 15" descr="A close up of a clock&#10;&#10;Description generated with high confidence">
            <a:extLst>
              <a:ext uri="{FF2B5EF4-FFF2-40B4-BE49-F238E27FC236}">
                <a16:creationId xmlns:a16="http://schemas.microsoft.com/office/drawing/2014/main" id="{BE6B78DE-2EA8-43F6-BACB-880BA9078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41" y="5382050"/>
            <a:ext cx="2743200" cy="575187"/>
          </a:xfrm>
          <a:prstGeom prst="rect">
            <a:avLst/>
          </a:prstGeom>
        </p:spPr>
      </p:pic>
      <p:pic>
        <p:nvPicPr>
          <p:cNvPr id="17" name="Picture 17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57DA4BF8-58D7-4012-9028-7E4609322E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21" y="5213434"/>
            <a:ext cx="3717202" cy="13082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052534-BC06-44FB-9E9E-4244377DAADF}"/>
              </a:ext>
            </a:extLst>
          </p:cNvPr>
          <p:cNvSpPr/>
          <p:nvPr/>
        </p:nvSpPr>
        <p:spPr>
          <a:xfrm>
            <a:off x="422727" y="3788228"/>
            <a:ext cx="11627757" cy="13044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61F143-1D78-4AAF-986F-1E56A9381B0C}"/>
              </a:ext>
            </a:extLst>
          </p:cNvPr>
          <p:cNvSpPr/>
          <p:nvPr/>
        </p:nvSpPr>
        <p:spPr>
          <a:xfrm>
            <a:off x="422726" y="5194300"/>
            <a:ext cx="11627757" cy="13044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34DFC8-25E6-4174-9437-6463A20CC381}"/>
              </a:ext>
            </a:extLst>
          </p:cNvPr>
          <p:cNvSpPr/>
          <p:nvPr/>
        </p:nvSpPr>
        <p:spPr>
          <a:xfrm>
            <a:off x="431798" y="2391227"/>
            <a:ext cx="11627757" cy="130447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CB3322-9C39-41B1-BE18-D8CA8670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7899" y="1610632"/>
            <a:ext cx="1235983" cy="4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3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Development of a finite element model for </a:t>
            </a:r>
            <a:r>
              <a:rPr lang="en-US" dirty="0" err="1">
                <a:latin typeface="Garamond"/>
                <a:cs typeface="Calibri Light"/>
              </a:rPr>
              <a:t>rotordynamics</a:t>
            </a:r>
          </a:p>
          <a:p>
            <a:pPr algn="ctr"/>
            <a:endParaRPr lang="en-US" dirty="0">
              <a:latin typeface="Garamond"/>
            </a:endParaRPr>
          </a:p>
        </p:txBody>
      </p:sp>
      <p:pic>
        <p:nvPicPr>
          <p:cNvPr id="3" name="Picture 4" descr="A picture containing object, furniture&#10;&#10;Description generated with high confidence">
            <a:extLst>
              <a:ext uri="{FF2B5EF4-FFF2-40B4-BE49-F238E27FC236}">
                <a16:creationId xmlns:a16="http://schemas.microsoft.com/office/drawing/2014/main" id="{17FDFF01-80E3-4F1E-A6DC-B27146B3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70" y="1692870"/>
            <a:ext cx="2743200" cy="406116"/>
          </a:xfrm>
          <a:prstGeom prst="rect">
            <a:avLst/>
          </a:prstGeom>
        </p:spPr>
      </p:pic>
      <p:pic>
        <p:nvPicPr>
          <p:cNvPr id="6" name="Picture 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988144-6E4D-4190-9E2A-7B2A7006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44" y="2236674"/>
            <a:ext cx="8938985" cy="1250727"/>
          </a:xfrm>
          <a:prstGeom prst="rect">
            <a:avLst/>
          </a:prstGeom>
        </p:spPr>
      </p:pic>
      <p:pic>
        <p:nvPicPr>
          <p:cNvPr id="9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7D27F38-ED67-47AE-A68E-A7D9CE0C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83" y="3654197"/>
            <a:ext cx="3396342" cy="447682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CA7B96-D193-4AA7-A043-424FF87F6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043" y="4275484"/>
            <a:ext cx="8938985" cy="13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9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B2EE86-7409-4294-B511-D2FD5899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59" y="3417207"/>
            <a:ext cx="12954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B934FBB-6E52-4195-9B4C-7774BA04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47" y="2160135"/>
            <a:ext cx="1133475" cy="523875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397BEB77-4BE5-421F-91D3-1DA9CC3BB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439" y="3469594"/>
            <a:ext cx="1323975" cy="390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2E42B9-F0E9-40BB-9A9F-EA07B881B06A}"/>
              </a:ext>
            </a:extLst>
          </p:cNvPr>
          <p:cNvSpPr txBox="1"/>
          <p:nvPr/>
        </p:nvSpPr>
        <p:spPr>
          <a:xfrm>
            <a:off x="950685" y="2157185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Eigenvalue</a:t>
            </a:r>
            <a:r>
              <a:rPr lang="en-US" dirty="0">
                <a:cs typeface="Calibri"/>
              </a:rPr>
              <a:t> and eigenvector analysis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9663CD-3301-4024-A12F-17E2EACE8E4F}"/>
              </a:ext>
            </a:extLst>
          </p:cNvPr>
          <p:cNvSpPr txBox="1"/>
          <p:nvPr/>
        </p:nvSpPr>
        <p:spPr>
          <a:xfrm>
            <a:off x="1123041" y="3499755"/>
            <a:ext cx="239848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Frequency</a:t>
            </a:r>
            <a:r>
              <a:rPr lang="en-US" dirty="0">
                <a:cs typeface="Calibri"/>
              </a:rPr>
              <a:t> Response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E3CFF-D020-4B26-A5D2-9CA22143EC74}"/>
              </a:ext>
            </a:extLst>
          </p:cNvPr>
          <p:cNvSpPr txBox="1"/>
          <p:nvPr/>
        </p:nvSpPr>
        <p:spPr>
          <a:xfrm>
            <a:off x="7962898" y="2157184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Roots Locus</a:t>
            </a:r>
            <a:endParaRPr lang="en-US" dirty="0"/>
          </a:p>
          <a:p>
            <a:pPr algn="ctr"/>
            <a:r>
              <a:rPr lang="en-US" dirty="0">
                <a:cs typeface="Calibri"/>
              </a:rPr>
              <a:t>Campbell</a:t>
            </a:r>
          </a:p>
          <a:p>
            <a:pPr algn="ctr"/>
            <a:r>
              <a:rPr lang="en-US" dirty="0">
                <a:cs typeface="Calibri"/>
              </a:rPr>
              <a:t>Mode Shapes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340E2-C3C4-4F6A-91B3-CB17B53D490D}"/>
              </a:ext>
            </a:extLst>
          </p:cNvPr>
          <p:cNvSpPr txBox="1"/>
          <p:nvPr/>
        </p:nvSpPr>
        <p:spPr>
          <a:xfrm>
            <a:off x="7962899" y="334554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Bode</a:t>
            </a:r>
            <a:r>
              <a:rPr lang="en-US" dirty="0">
                <a:cs typeface="Calibri"/>
              </a:rPr>
              <a:t> diagram</a:t>
            </a:r>
          </a:p>
          <a:p>
            <a:pPr algn="ctr"/>
            <a:r>
              <a:rPr lang="en-US" dirty="0">
                <a:cs typeface="Calibri"/>
              </a:rPr>
              <a:t>Nyquist Diagram</a:t>
            </a:r>
          </a:p>
        </p:txBody>
      </p:sp>
    </p:spTree>
    <p:extLst>
      <p:ext uri="{BB962C8B-B14F-4D97-AF65-F5344CB8AC3E}">
        <p14:creationId xmlns:p14="http://schemas.microsoft.com/office/powerpoint/2010/main" val="422929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40CD2D-7483-424B-A997-55A578A9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184" y="1736423"/>
            <a:ext cx="3822700" cy="1407583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AB5CFB7-1DE2-4AFB-BB8D-44DD4666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470" y="3148884"/>
            <a:ext cx="6326414" cy="129501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3BC62134-03C2-4BFD-9CE1-B3A7718B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961" y="4815568"/>
            <a:ext cx="1390650" cy="438150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7825C407-CFC9-46BF-9602-1E17672CE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434" y="5512253"/>
            <a:ext cx="2171700" cy="5143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3C61B-F3AC-459D-95C5-DD77987A1AE7}"/>
              </a:ext>
            </a:extLst>
          </p:cNvPr>
          <p:cNvSpPr/>
          <p:nvPr/>
        </p:nvSpPr>
        <p:spPr>
          <a:xfrm>
            <a:off x="4713513" y="5421085"/>
            <a:ext cx="2411183" cy="67854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CAA403-BF4C-412D-99DF-6900CEE82765}"/>
              </a:ext>
            </a:extLst>
          </p:cNvPr>
          <p:cNvSpPr txBox="1"/>
          <p:nvPr/>
        </p:nvSpPr>
        <p:spPr>
          <a:xfrm>
            <a:off x="2102758" y="55680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</a:rPr>
              <a:t>Eigenvalue</a:t>
            </a:r>
            <a:r>
              <a:rPr lang="en-US" dirty="0">
                <a:latin typeface="Garamond"/>
                <a:cs typeface="Calibri"/>
              </a:rPr>
              <a:t> Problem</a:t>
            </a:r>
            <a:r>
              <a:rPr lang="en-US" dirty="0">
                <a:latin typeface="Garam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0787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4BCA23-7089-4DD6-B56E-97E50A167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407" y="2107066"/>
            <a:ext cx="1457325" cy="466725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E0B17DC-0542-437D-A8E2-922C3E4D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970" y="2848651"/>
            <a:ext cx="4639128" cy="135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37C6F9-A7E0-482B-B185-5378CFCB4569}"/>
              </a:ext>
            </a:extLst>
          </p:cNvPr>
          <p:cNvSpPr txBox="1"/>
          <p:nvPr/>
        </p:nvSpPr>
        <p:spPr>
          <a:xfrm>
            <a:off x="1422398" y="3554185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</a:rPr>
              <a:t>Synchronous Frequency</a:t>
            </a:r>
            <a:r>
              <a:rPr lang="en-US" dirty="0">
                <a:latin typeface="Garamond"/>
                <a:cs typeface="Calibri"/>
              </a:rPr>
              <a:t> Response Function</a:t>
            </a:r>
            <a:r>
              <a:rPr lang="en-US" dirty="0">
                <a:latin typeface="Garamon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86787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3297BB5-7198-4C35-B8FE-0D97D192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5" y="2716003"/>
            <a:ext cx="5845628" cy="3340065"/>
          </a:xfrm>
          <a:prstGeom prst="rect">
            <a:avLst/>
          </a:prstGeom>
        </p:spPr>
      </p:pic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8BA1D7-E073-4648-9E3E-6D79386D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09" y="3249832"/>
            <a:ext cx="5727699" cy="257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0F0E5D-253E-41ED-B8C7-6CDA4D22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6" y="-56998"/>
            <a:ext cx="4684144" cy="343516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BCCB37B-FA71-44E5-9924-6C2E94C3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2" y="2920195"/>
            <a:ext cx="5417389" cy="373493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63414D-C879-4F7A-B0F8-DE97EC71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71" y="210842"/>
            <a:ext cx="5201728" cy="3992167"/>
          </a:xfrm>
          <a:prstGeom prst="rect">
            <a:avLst/>
          </a:prstGeom>
        </p:spPr>
      </p:pic>
      <p:pic>
        <p:nvPicPr>
          <p:cNvPr id="10" name="Picture 10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B5483455-7C26-404F-A428-6846B66E0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28" y="4453794"/>
            <a:ext cx="4914180" cy="22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63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4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E34CAB3-7AC0-4339-B3B4-91BA695C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27" y="2030405"/>
            <a:ext cx="4974771" cy="392204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6BEDF4F-F7B5-4AF9-992F-283AB90C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871030"/>
            <a:ext cx="4512128" cy="172801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36A7A2-3D0B-4C74-9C5C-40FC23C3E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40" y="3856206"/>
            <a:ext cx="4738914" cy="18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0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3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08FBCDE-FED4-46FB-B008-ED3D6CF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6" y="2321244"/>
            <a:ext cx="3731985" cy="2179226"/>
          </a:xfrm>
          <a:prstGeom prst="rect">
            <a:avLst/>
          </a:prstGeom>
        </p:spPr>
      </p:pic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8963EE-04D6-4FCE-B1A7-02EAB060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26394"/>
            <a:ext cx="2743200" cy="16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608FBCDE-FED4-46FB-B008-ED3D6CF0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72" y="1405030"/>
            <a:ext cx="4258127" cy="2542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Frequency domain processing of </a:t>
            </a:r>
            <a:r>
              <a:rPr lang="en-US" dirty="0" err="1">
                <a:latin typeface="Garamond"/>
                <a:cs typeface="Calibri Light"/>
              </a:rPr>
              <a:t>rotordynamic</a:t>
            </a:r>
            <a:r>
              <a:rPr lang="en-US" dirty="0">
                <a:latin typeface="Garamond"/>
                <a:cs typeface="Calibri Light"/>
              </a:rPr>
              <a:t> models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8963EE-04D6-4FCE-B1A7-02EAB060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6" y="4304609"/>
            <a:ext cx="4176485" cy="2439783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64BA11-C28C-48C1-BC9E-58D0197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691880"/>
            <a:ext cx="4893127" cy="2621524"/>
          </a:xfrm>
          <a:prstGeom prst="rect">
            <a:avLst/>
          </a:prstGeom>
        </p:spPr>
      </p:pic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007BF08D-3110-4229-86F6-F65064879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473" y="3942398"/>
            <a:ext cx="6199414" cy="2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84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5" name="Picture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C80E31D4-12A8-4A48-9F2E-D887DC8CB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6" y="1643607"/>
            <a:ext cx="5682342" cy="3117214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D1FAD4-F97D-4C5A-865A-CB3F9EFE5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3" y="1972373"/>
            <a:ext cx="2743200" cy="572826"/>
          </a:xfrm>
          <a:prstGeom prst="rect">
            <a:avLst/>
          </a:prstGeom>
        </p:spPr>
      </p:pic>
      <p:pic>
        <p:nvPicPr>
          <p:cNvPr id="11" name="Picture 11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040241C-0C85-4F9D-9C2F-514B26F38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686" y="2608600"/>
            <a:ext cx="5854699" cy="41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07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3" descr="A close up of a fence&#10;&#10;Description generated with high confidence">
            <a:extLst>
              <a:ext uri="{FF2B5EF4-FFF2-40B4-BE49-F238E27FC236}">
                <a16:creationId xmlns:a16="http://schemas.microsoft.com/office/drawing/2014/main" id="{6AC62210-5053-4D64-8EC6-00CFBEAD9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15" y="1588050"/>
            <a:ext cx="6326414" cy="51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14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0F705CF-7BAC-4603-8A71-4A8F4BE8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84" y="1690628"/>
            <a:ext cx="7124699" cy="49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3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D5D192-7573-4848-8712-CF5705F23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184" y="4804486"/>
            <a:ext cx="6371771" cy="1948030"/>
          </a:xfrm>
          <a:prstGeom prst="rect">
            <a:avLst/>
          </a:prstGeom>
        </p:spPr>
      </p:pic>
      <p:pic>
        <p:nvPicPr>
          <p:cNvPr id="7" name="Picture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B696650-FE5A-4CA7-B891-59DE6C7C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97" y="1516606"/>
            <a:ext cx="5682342" cy="31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1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4" name="Picture 4" descr="A picture containing circuit&#10;&#10;Description generated with high confidence">
            <a:extLst>
              <a:ext uri="{FF2B5EF4-FFF2-40B4-BE49-F238E27FC236}">
                <a16:creationId xmlns:a16="http://schemas.microsoft.com/office/drawing/2014/main" id="{37D5683D-0105-4A54-8577-3C331694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1" y="2432991"/>
            <a:ext cx="5990771" cy="3008019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6F82245-B18E-4EB1-9796-89D92009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86" y="2434540"/>
            <a:ext cx="5709557" cy="300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25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E8A1866-E1DF-40C2-BF44-1030B9E8A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1748427"/>
            <a:ext cx="8340271" cy="122028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EF68B73-D841-458A-82C2-9B54FC007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3214687"/>
            <a:ext cx="17145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87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9473E73E-1E68-4D21-A868-A92754345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4" y="1770562"/>
            <a:ext cx="5981700" cy="4595946"/>
          </a:xfrm>
          <a:prstGeom prst="rect">
            <a:avLst/>
          </a:prstGeom>
        </p:spPr>
      </p:pic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EA3C40E-BC4D-43FF-9A53-FBA7E16A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55" y="1944698"/>
            <a:ext cx="6045199" cy="42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4EE923E-3E49-482C-A993-2A663D4B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454" y="316152"/>
            <a:ext cx="2743200" cy="19412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9564B7-5A10-4680-A607-C6A7AF38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41" y="319488"/>
            <a:ext cx="2743200" cy="20208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4F0A9F-DC1C-4CC3-944B-0FA4D053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81" y="267844"/>
            <a:ext cx="2743200" cy="2037859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C0B5377-9763-4F8C-B103-6C6B00378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6" y="3109385"/>
            <a:ext cx="4468482" cy="3385307"/>
          </a:xfrm>
          <a:prstGeom prst="rect">
            <a:avLst/>
          </a:prstGeom>
        </p:spPr>
      </p:pic>
      <p:pic>
        <p:nvPicPr>
          <p:cNvPr id="12" name="Picture 1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E40F61E-4483-4CED-97FF-263EAEECB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46" y="319830"/>
            <a:ext cx="4396596" cy="2552113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14382C6-FFEC-4789-8302-B3383B2D7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8023" y="2874800"/>
            <a:ext cx="4166558" cy="36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0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5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782AE37-EF74-470C-B990-792EE619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70" y="1858989"/>
            <a:ext cx="8576128" cy="46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40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6EF6478-B730-4B1D-BACB-17CD2685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5" y="2209753"/>
            <a:ext cx="5292272" cy="3935282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E8AAAB-8B6C-4F68-8A6C-EC47E4E2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54" y="4238001"/>
            <a:ext cx="4040414" cy="19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47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7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896F290-5EE8-4BA6-9408-A66692F3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2" y="2151516"/>
            <a:ext cx="1475468" cy="450397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DD16CB-4DA9-4FE0-AAC3-060D0F7A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26" y="2107747"/>
            <a:ext cx="1776186" cy="610507"/>
          </a:xfrm>
          <a:prstGeom prst="rect">
            <a:avLst/>
          </a:prstGeom>
        </p:spPr>
      </p:pic>
      <p:pic>
        <p:nvPicPr>
          <p:cNvPr id="13" name="Picture 13" descr="A close up of a clock&#10;&#10;Description generated with high confidence">
            <a:extLst>
              <a:ext uri="{FF2B5EF4-FFF2-40B4-BE49-F238E27FC236}">
                <a16:creationId xmlns:a16="http://schemas.microsoft.com/office/drawing/2014/main" id="{D51A4029-5E43-4153-BDBC-F7ED3DAD0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970" y="5855856"/>
            <a:ext cx="2743200" cy="516577"/>
          </a:xfrm>
          <a:prstGeom prst="rect">
            <a:avLst/>
          </a:prstGeom>
        </p:spPr>
      </p:pic>
      <p:pic>
        <p:nvPicPr>
          <p:cNvPr id="17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2776300-5018-436A-ABFD-2C3064353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62" y="5815467"/>
            <a:ext cx="1895475" cy="542925"/>
          </a:xfrm>
          <a:prstGeom prst="rect">
            <a:avLst/>
          </a:prstGeom>
        </p:spPr>
      </p:pic>
      <p:pic>
        <p:nvPicPr>
          <p:cNvPr id="19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354A9DD-B41E-4B72-8398-C5A5FC39A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185" y="3233235"/>
            <a:ext cx="8113484" cy="2677531"/>
          </a:xfrm>
          <a:prstGeom prst="rect">
            <a:avLst/>
          </a:prstGeom>
        </p:spPr>
      </p:pic>
      <p:pic>
        <p:nvPicPr>
          <p:cNvPr id="21" name="Picture 2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42586AA-B1E4-4683-8A39-F549898EF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569" y="2876323"/>
            <a:ext cx="2361293" cy="470354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95626ED-B443-4622-88B5-6548D994F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6184" y="1692264"/>
            <a:ext cx="9075057" cy="488971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85ECDD4-3759-429E-B196-BD6708C97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82" y="2230483"/>
            <a:ext cx="2743200" cy="27432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41B73177-5F28-47D9-8AED-767DF1E96D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3491" y="2053770"/>
            <a:ext cx="1724025" cy="609600"/>
          </a:xfrm>
          <a:prstGeom prst="rect">
            <a:avLst/>
          </a:prstGeom>
        </p:spPr>
      </p:pic>
      <p:pic>
        <p:nvPicPr>
          <p:cNvPr id="31" name="Picture 3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2479A9F-B0F0-4D2E-981B-FABC35331C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4403" y="2156279"/>
            <a:ext cx="1880054" cy="4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43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3" descr="A close up of a clock&#10;&#10;Description generated with high confidence">
            <a:extLst>
              <a:ext uri="{FF2B5EF4-FFF2-40B4-BE49-F238E27FC236}">
                <a16:creationId xmlns:a16="http://schemas.microsoft.com/office/drawing/2014/main" id="{840FF95E-DFBB-4387-A48B-09D68195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27" y="1722045"/>
            <a:ext cx="6707414" cy="8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32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5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31945C2-CB8A-44D4-85F2-38F75F6D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56" y="1611874"/>
            <a:ext cx="7269841" cy="52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13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E573CD1-2DB5-4944-B96F-28C279C0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311094"/>
            <a:ext cx="5591628" cy="226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0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Comparison of experimental and model analyses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8D4E62A-85E4-4B7F-97EA-8F5C285A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70" y="1843105"/>
            <a:ext cx="5274128" cy="4151505"/>
          </a:xfrm>
          <a:prstGeom prst="rect">
            <a:avLst/>
          </a:prstGeom>
        </p:spPr>
      </p:pic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DF2B44B7-94A0-4425-9866-D0C9229F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42" y="1840363"/>
            <a:ext cx="5709556" cy="4383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CD256-350B-4B8F-B4C5-73FD8B09CBE1}"/>
              </a:ext>
            </a:extLst>
          </p:cNvPr>
          <p:cNvSpPr txBox="1"/>
          <p:nvPr/>
        </p:nvSpPr>
        <p:spPr>
          <a:xfrm>
            <a:off x="1730827" y="60851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</a:rPr>
              <a:t>AMB at node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1141A-FA9D-4CBB-8A5D-9284ACEB7E6E}"/>
              </a:ext>
            </a:extLst>
          </p:cNvPr>
          <p:cNvSpPr txBox="1"/>
          <p:nvPr/>
        </p:nvSpPr>
        <p:spPr>
          <a:xfrm>
            <a:off x="7364181" y="6166754"/>
            <a:ext cx="4004128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/>
              </a:rPr>
              <a:t>Complete levitation with AMB replacing bearing at node</a:t>
            </a:r>
            <a:r>
              <a:rPr lang="en-US" dirty="0">
                <a:latin typeface="Garamond"/>
                <a:cs typeface="Calibri"/>
              </a:rPr>
              <a:t> 4</a:t>
            </a:r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06442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3691-B241-43F8-99E8-87D5E7D8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Future Work</a:t>
            </a:r>
            <a:endParaRPr lang="en-US" dirty="0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E4882-C85B-4A1A-A4DD-9FDAF3FC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Calibri"/>
              </a:rPr>
              <a:t>Possible future projects based on the continuation of this work will</a:t>
            </a:r>
          </a:p>
          <a:p>
            <a:pPr lvl="2"/>
            <a:r>
              <a:rPr lang="en-US" dirty="0">
                <a:latin typeface="Garamond"/>
                <a:cs typeface="Calibri"/>
              </a:rPr>
              <a:t>further investigate AMB model, and implement an actual experiment on overhung rotor.</a:t>
            </a:r>
            <a:endParaRPr lang="en-US" dirty="0">
              <a:cs typeface="Calibri"/>
            </a:endParaRPr>
          </a:p>
          <a:p>
            <a:pPr lvl="2"/>
            <a:r>
              <a:rPr lang="en-US" dirty="0" err="1">
                <a:latin typeface="Garamond"/>
                <a:cs typeface="Calibri"/>
              </a:rPr>
              <a:t>extention</a:t>
            </a:r>
            <a:r>
              <a:rPr lang="en-US" dirty="0">
                <a:latin typeface="Garamond"/>
                <a:cs typeface="Calibri"/>
              </a:rPr>
              <a:t> of this finite element model to include </a:t>
            </a:r>
            <a:r>
              <a:rPr lang="en-US" dirty="0" err="1">
                <a:latin typeface="Garamond"/>
                <a:cs typeface="Calibri"/>
              </a:rPr>
              <a:t>non linear</a:t>
            </a:r>
            <a:r>
              <a:rPr lang="en-US" dirty="0">
                <a:latin typeface="Garamond"/>
                <a:cs typeface="Calibri"/>
              </a:rPr>
              <a:t> terms.</a:t>
            </a:r>
          </a:p>
          <a:p>
            <a:pPr lvl="2"/>
            <a:r>
              <a:rPr lang="en-US" dirty="0" err="1">
                <a:latin typeface="Garamond"/>
                <a:cs typeface="Calibri"/>
              </a:rPr>
              <a:t>extention</a:t>
            </a:r>
            <a:r>
              <a:rPr lang="en-US" dirty="0">
                <a:latin typeface="Garamond"/>
                <a:cs typeface="Calibri"/>
              </a:rPr>
              <a:t> of this finite element model to include more detailed disk models for the analysis of turbomachines.</a:t>
            </a:r>
          </a:p>
          <a:p>
            <a:pPr lvl="2"/>
            <a:r>
              <a:rPr lang="en-US" dirty="0" err="1">
                <a:latin typeface="Garamond"/>
                <a:cs typeface="Calibri"/>
              </a:rPr>
              <a:t>extention</a:t>
            </a:r>
            <a:r>
              <a:rPr lang="en-US" dirty="0">
                <a:latin typeface="Garamond"/>
                <a:cs typeface="Calibri"/>
              </a:rPr>
              <a:t> of this finite element model to include rotating damping effects from various fittings, couplings and seals.</a:t>
            </a:r>
          </a:p>
          <a:p>
            <a:pPr lvl="1"/>
            <a:endParaRPr lang="en-US" dirty="0">
              <a:latin typeface="Garamon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442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3691-B241-43F8-99E8-87D5E7D8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Questions</a:t>
            </a:r>
            <a:r>
              <a:rPr lang="en-US" dirty="0">
                <a:latin typeface="Garamon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54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4" name="Picture 4" descr="An open computer sitting on a desk&#10;&#10;Description generated with very high confidence">
            <a:extLst>
              <a:ext uri="{FF2B5EF4-FFF2-40B4-BE49-F238E27FC236}">
                <a16:creationId xmlns:a16="http://schemas.microsoft.com/office/drawing/2014/main" id="{02293E08-E33F-47BC-8385-B9534586E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23" y="1463307"/>
            <a:ext cx="7372708" cy="516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3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3" name="Picture 3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781F48D-5CF2-4D92-BAB6-F8590B72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1500812"/>
            <a:ext cx="10320067" cy="48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EDDB34-253A-4AAE-B668-C0C08CF2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85" y="5199791"/>
            <a:ext cx="6181270" cy="159798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F0EFE96-F12E-4AE6-BECC-F62C352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778" y="1292969"/>
            <a:ext cx="7861539" cy="38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C141E202-7E8A-4C54-9C05-FBFFCB1AE85B}"/>
              </a:ext>
            </a:extLst>
          </p:cNvPr>
          <p:cNvSpPr/>
          <p:nvPr/>
        </p:nvSpPr>
        <p:spPr>
          <a:xfrm>
            <a:off x="4205513" y="2137228"/>
            <a:ext cx="3926111" cy="278311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2AE778D-1E10-4866-AA80-F01722772C77}"/>
              </a:ext>
            </a:extLst>
          </p:cNvPr>
          <p:cNvSpPr/>
          <p:nvPr/>
        </p:nvSpPr>
        <p:spPr>
          <a:xfrm>
            <a:off x="8922651" y="3352797"/>
            <a:ext cx="2819401" cy="159476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12781-299E-4627-A3A7-EABABCCE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Garamond"/>
                <a:cs typeface="Calibri Light"/>
              </a:rPr>
              <a:t>Processing and analysis of vibration signals</a:t>
            </a:r>
            <a:endParaRPr lang="en-US">
              <a:latin typeface="Garamon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394EF0D-4163-4189-ACD6-E1A92F1E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737" y="2232335"/>
            <a:ext cx="3221933" cy="235187"/>
          </a:xfrm>
          <a:prstGeom prst="rect">
            <a:avLst/>
          </a:prstGeom>
        </p:spPr>
      </p:pic>
      <p:pic>
        <p:nvPicPr>
          <p:cNvPr id="5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498AF14-6FEE-4251-A3D7-E5551BC5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3159579"/>
            <a:ext cx="1533525" cy="266700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E8C9A5-D97A-444C-A6E5-2EFBD8D5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4" y="3081698"/>
            <a:ext cx="1152525" cy="428625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46A0D8-7BCA-4721-8F16-97F8BB31B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27" y="2038589"/>
            <a:ext cx="2743200" cy="1111680"/>
          </a:xfrm>
          <a:prstGeom prst="rect">
            <a:avLst/>
          </a:prstGeom>
        </p:spPr>
      </p:pic>
      <p:pic>
        <p:nvPicPr>
          <p:cNvPr id="15" name="Picture 15" descr="A picture containing scale, metalware, chain, swing&#10;&#10;Description generated with very high confidence">
            <a:extLst>
              <a:ext uri="{FF2B5EF4-FFF2-40B4-BE49-F238E27FC236}">
                <a16:creationId xmlns:a16="http://schemas.microsoft.com/office/drawing/2014/main" id="{65E7F6AA-E8A7-4BB0-A03B-7FFF3E29B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26" y="3473699"/>
            <a:ext cx="2743201" cy="10989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5320DB-5096-4449-9F20-555A51FB0309}"/>
              </a:ext>
            </a:extLst>
          </p:cNvPr>
          <p:cNvSpPr txBox="1"/>
          <p:nvPr/>
        </p:nvSpPr>
        <p:spPr>
          <a:xfrm>
            <a:off x="379185" y="2266043"/>
            <a:ext cx="46627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1BF32-18C5-411D-AD66-1310A374E1AC}"/>
              </a:ext>
            </a:extLst>
          </p:cNvPr>
          <p:cNvSpPr txBox="1"/>
          <p:nvPr/>
        </p:nvSpPr>
        <p:spPr>
          <a:xfrm>
            <a:off x="379184" y="3753759"/>
            <a:ext cx="46627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1FEF3C-1B21-47F5-8D5D-EEC9E7113726}"/>
              </a:ext>
            </a:extLst>
          </p:cNvPr>
          <p:cNvCxnSpPr/>
          <p:nvPr/>
        </p:nvCxnSpPr>
        <p:spPr>
          <a:xfrm>
            <a:off x="840012" y="1348014"/>
            <a:ext cx="7257" cy="6059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FE564E-1329-4560-B82B-EEE087919E3B}"/>
              </a:ext>
            </a:extLst>
          </p:cNvPr>
          <p:cNvCxnSpPr>
            <a:cxnSpLocks/>
          </p:cNvCxnSpPr>
          <p:nvPr/>
        </p:nvCxnSpPr>
        <p:spPr>
          <a:xfrm>
            <a:off x="3588654" y="1348013"/>
            <a:ext cx="7257" cy="633186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4">
            <a:extLst>
              <a:ext uri="{FF2B5EF4-FFF2-40B4-BE49-F238E27FC236}">
                <a16:creationId xmlns:a16="http://schemas.microsoft.com/office/drawing/2014/main" id="{95FAD91A-C940-449D-A1BD-AD077ED5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827" y="1333274"/>
            <a:ext cx="457200" cy="2000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82161C-C422-4C24-8223-5EC4D54BDE2C}"/>
              </a:ext>
            </a:extLst>
          </p:cNvPr>
          <p:cNvCxnSpPr/>
          <p:nvPr/>
        </p:nvCxnSpPr>
        <p:spPr>
          <a:xfrm flipV="1">
            <a:off x="2436583" y="1427842"/>
            <a:ext cx="1150258" cy="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AC5CBB-303A-4F0E-89A0-009693A1A1AC}"/>
              </a:ext>
            </a:extLst>
          </p:cNvPr>
          <p:cNvCxnSpPr>
            <a:cxnSpLocks/>
          </p:cNvCxnSpPr>
          <p:nvPr/>
        </p:nvCxnSpPr>
        <p:spPr>
          <a:xfrm flipH="1" flipV="1">
            <a:off x="874484" y="1427842"/>
            <a:ext cx="1063171" cy="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023E7F-A9DB-4626-8983-4E6EB4236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1683" y="3352462"/>
            <a:ext cx="2743200" cy="145936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905184-D446-4001-B2B8-374BE3EA58EA}"/>
              </a:ext>
            </a:extLst>
          </p:cNvPr>
          <p:cNvCxnSpPr>
            <a:cxnSpLocks/>
          </p:cNvCxnSpPr>
          <p:nvPr/>
        </p:nvCxnSpPr>
        <p:spPr>
          <a:xfrm>
            <a:off x="858154" y="6001655"/>
            <a:ext cx="7257" cy="6059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7BC454-1BC7-4970-963E-1239DD71B771}"/>
              </a:ext>
            </a:extLst>
          </p:cNvPr>
          <p:cNvCxnSpPr>
            <a:cxnSpLocks/>
          </p:cNvCxnSpPr>
          <p:nvPr/>
        </p:nvCxnSpPr>
        <p:spPr>
          <a:xfrm flipV="1">
            <a:off x="894438" y="6299196"/>
            <a:ext cx="1150258" cy="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2">
            <a:extLst>
              <a:ext uri="{FF2B5EF4-FFF2-40B4-BE49-F238E27FC236}">
                <a16:creationId xmlns:a16="http://schemas.microsoft.com/office/drawing/2014/main" id="{8C68CA51-F668-4BB3-9D92-7A91157BC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2387" y="6211889"/>
            <a:ext cx="156937" cy="19458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55B86C-3CCB-4C47-A0A8-FF8F71988901}"/>
              </a:ext>
            </a:extLst>
          </p:cNvPr>
          <p:cNvCxnSpPr>
            <a:cxnSpLocks/>
          </p:cNvCxnSpPr>
          <p:nvPr/>
        </p:nvCxnSpPr>
        <p:spPr>
          <a:xfrm>
            <a:off x="8922655" y="4169228"/>
            <a:ext cx="7257" cy="6059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57CF9CE-6BD2-4EE7-9924-5B63010FC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828" y="4917031"/>
            <a:ext cx="2743200" cy="105165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FCF8C70-CB11-40A7-950C-9580F67DA6AE}"/>
              </a:ext>
            </a:extLst>
          </p:cNvPr>
          <p:cNvSpPr txBox="1"/>
          <p:nvPr/>
        </p:nvSpPr>
        <p:spPr>
          <a:xfrm>
            <a:off x="379184" y="5032828"/>
            <a:ext cx="46627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5D68EF4-E3A1-492A-BE01-05A831B966EA}"/>
              </a:ext>
            </a:extLst>
          </p:cNvPr>
          <p:cNvCxnSpPr>
            <a:cxnSpLocks/>
          </p:cNvCxnSpPr>
          <p:nvPr/>
        </p:nvCxnSpPr>
        <p:spPr>
          <a:xfrm flipH="1">
            <a:off x="1727197" y="1883225"/>
            <a:ext cx="110672" cy="197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4A57801-0A7C-47D7-B001-B972F05309F6}"/>
              </a:ext>
            </a:extLst>
          </p:cNvPr>
          <p:cNvCxnSpPr>
            <a:cxnSpLocks/>
          </p:cNvCxnSpPr>
          <p:nvPr/>
        </p:nvCxnSpPr>
        <p:spPr>
          <a:xfrm flipH="1">
            <a:off x="1799768" y="3307438"/>
            <a:ext cx="38101" cy="19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60">
            <a:extLst>
              <a:ext uri="{FF2B5EF4-FFF2-40B4-BE49-F238E27FC236}">
                <a16:creationId xmlns:a16="http://schemas.microsoft.com/office/drawing/2014/main" id="{90FEBE11-D0A2-4DD1-93AD-EDF32E9E7C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942" y="1585459"/>
            <a:ext cx="914400" cy="276225"/>
          </a:xfrm>
          <a:prstGeom prst="rect">
            <a:avLst/>
          </a:prstGeom>
        </p:spPr>
      </p:pic>
      <p:pic>
        <p:nvPicPr>
          <p:cNvPr id="62" name="Picture 62" descr="A picture containing furniture&#10;&#10;Description generated with very high confidence">
            <a:extLst>
              <a:ext uri="{FF2B5EF4-FFF2-40B4-BE49-F238E27FC236}">
                <a16:creationId xmlns:a16="http://schemas.microsoft.com/office/drawing/2014/main" id="{25CF8229-6A85-4F46-A456-65169FFBAE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7011" y="3074534"/>
            <a:ext cx="942975" cy="219075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DB161F-BD95-40FB-9D7C-5D65B366B0E3}"/>
              </a:ext>
            </a:extLst>
          </p:cNvPr>
          <p:cNvCxnSpPr>
            <a:cxnSpLocks/>
          </p:cNvCxnSpPr>
          <p:nvPr/>
        </p:nvCxnSpPr>
        <p:spPr>
          <a:xfrm flipH="1">
            <a:off x="1944909" y="4767937"/>
            <a:ext cx="29030" cy="143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9" name="Picture 6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E530CF3-A323-4F02-BE4B-4BA789A261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6151" y="4511675"/>
            <a:ext cx="619125" cy="247650"/>
          </a:xfrm>
          <a:prstGeom prst="rect">
            <a:avLst/>
          </a:prstGeom>
        </p:spPr>
      </p:pic>
      <p:pic>
        <p:nvPicPr>
          <p:cNvPr id="71" name="Picture 71">
            <a:extLst>
              <a:ext uri="{FF2B5EF4-FFF2-40B4-BE49-F238E27FC236}">
                <a16:creationId xmlns:a16="http://schemas.microsoft.com/office/drawing/2014/main" id="{F25C616D-ED18-48D0-BFB1-626C973431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707" y="4525509"/>
            <a:ext cx="876300" cy="23812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D31B24-7ABB-469C-B763-BF5EDBCAD1F9}"/>
              </a:ext>
            </a:extLst>
          </p:cNvPr>
          <p:cNvCxnSpPr>
            <a:cxnSpLocks/>
          </p:cNvCxnSpPr>
          <p:nvPr/>
        </p:nvCxnSpPr>
        <p:spPr>
          <a:xfrm>
            <a:off x="1393368" y="4704438"/>
            <a:ext cx="197755" cy="31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8AF782A-966B-4B7E-92AD-F661EF0A86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9684" y="2467395"/>
            <a:ext cx="2117272" cy="408283"/>
          </a:xfrm>
          <a:prstGeom prst="rect">
            <a:avLst/>
          </a:prstGeom>
        </p:spPr>
      </p:pic>
      <p:pic>
        <p:nvPicPr>
          <p:cNvPr id="76" name="Picture 76" descr="A drawing of a face&#10;&#10;Description generated with high confidence">
            <a:extLst>
              <a:ext uri="{FF2B5EF4-FFF2-40B4-BE49-F238E27FC236}">
                <a16:creationId xmlns:a16="http://schemas.microsoft.com/office/drawing/2014/main" id="{BF29B819-8BDA-4B83-9E3C-2CAC3D3BF0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6183" y="3742769"/>
            <a:ext cx="3223985" cy="243319"/>
          </a:xfrm>
          <a:prstGeom prst="rect">
            <a:avLst/>
          </a:prstGeom>
        </p:spPr>
      </p:pic>
      <p:pic>
        <p:nvPicPr>
          <p:cNvPr id="78" name="Picture 7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B039C8E-6727-4E84-84EA-067EECE390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9686" y="3979543"/>
            <a:ext cx="2198915" cy="386627"/>
          </a:xfrm>
          <a:prstGeom prst="rect">
            <a:avLst/>
          </a:prstGeom>
        </p:spPr>
      </p:pic>
      <p:sp>
        <p:nvSpPr>
          <p:cNvPr id="81" name="Right Brace 80">
            <a:extLst>
              <a:ext uri="{FF2B5EF4-FFF2-40B4-BE49-F238E27FC236}">
                <a16:creationId xmlns:a16="http://schemas.microsoft.com/office/drawing/2014/main" id="{7BC86239-022A-4F75-9496-084A023716F0}"/>
              </a:ext>
            </a:extLst>
          </p:cNvPr>
          <p:cNvSpPr/>
          <p:nvPr/>
        </p:nvSpPr>
        <p:spPr>
          <a:xfrm>
            <a:off x="3777632" y="2037442"/>
            <a:ext cx="355019" cy="3935185"/>
          </a:xfrm>
          <a:prstGeom prst="righ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D72397-9A27-43FC-BD46-6C7718EC93C3}"/>
              </a:ext>
            </a:extLst>
          </p:cNvPr>
          <p:cNvSpPr txBox="1"/>
          <p:nvPr/>
        </p:nvSpPr>
        <p:spPr>
          <a:xfrm>
            <a:off x="4552042" y="179432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Signal</a:t>
            </a:r>
            <a:r>
              <a:rPr lang="en-US" dirty="0">
                <a:cs typeface="Calibri"/>
              </a:rPr>
              <a:t> Processing</a:t>
            </a:r>
            <a:endParaRPr lang="en-US" dirty="0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5C43F1EA-4AC8-4FCA-88D3-9CEF99129911}"/>
              </a:ext>
            </a:extLst>
          </p:cNvPr>
          <p:cNvSpPr/>
          <p:nvPr/>
        </p:nvSpPr>
        <p:spPr>
          <a:xfrm>
            <a:off x="8267987" y="2037443"/>
            <a:ext cx="436662" cy="3971471"/>
          </a:xfrm>
          <a:prstGeom prst="leftBr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5422143-A8AD-4B07-A487-E861D19F6B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46838" y="5275713"/>
            <a:ext cx="806903" cy="388710"/>
          </a:xfrm>
          <a:prstGeom prst="rect">
            <a:avLst/>
          </a:prstGeom>
        </p:spPr>
      </p:pic>
      <p:pic>
        <p:nvPicPr>
          <p:cNvPr id="87" name="Picture 8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E2382D1-1B78-4B83-934F-152D2BED28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84023" y="1893434"/>
            <a:ext cx="714375" cy="295275"/>
          </a:xfrm>
          <a:prstGeom prst="rect">
            <a:avLst/>
          </a:prstGeom>
        </p:spPr>
      </p:pic>
      <p:pic>
        <p:nvPicPr>
          <p:cNvPr id="90" name="Picture 90">
            <a:extLst>
              <a:ext uri="{FF2B5EF4-FFF2-40B4-BE49-F238E27FC236}">
                <a16:creationId xmlns:a16="http://schemas.microsoft.com/office/drawing/2014/main" id="{FB7247A6-BB85-4D60-9EA6-0654AA8C0B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7637" y="2838845"/>
            <a:ext cx="1457325" cy="419100"/>
          </a:xfrm>
          <a:prstGeom prst="rect">
            <a:avLst/>
          </a:prstGeom>
        </p:spPr>
      </p:pic>
      <p:pic>
        <p:nvPicPr>
          <p:cNvPr id="92" name="Picture 92">
            <a:extLst>
              <a:ext uri="{FF2B5EF4-FFF2-40B4-BE49-F238E27FC236}">
                <a16:creationId xmlns:a16="http://schemas.microsoft.com/office/drawing/2014/main" id="{D859F388-6B2E-4144-98F3-0D36AA72EE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96506" y="2542039"/>
            <a:ext cx="1312637" cy="258991"/>
          </a:xfrm>
          <a:prstGeom prst="rect">
            <a:avLst/>
          </a:prstGeom>
        </p:spPr>
      </p:pic>
      <p:pic>
        <p:nvPicPr>
          <p:cNvPr id="94" name="Picture 94">
            <a:extLst>
              <a:ext uri="{FF2B5EF4-FFF2-40B4-BE49-F238E27FC236}">
                <a16:creationId xmlns:a16="http://schemas.microsoft.com/office/drawing/2014/main" id="{84917209-F2DE-4EE3-A032-85F83FC29F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70663" y="4086678"/>
            <a:ext cx="1164319" cy="244930"/>
          </a:xfrm>
          <a:prstGeom prst="rect">
            <a:avLst/>
          </a:prstGeom>
        </p:spPr>
      </p:pic>
      <p:pic>
        <p:nvPicPr>
          <p:cNvPr id="96" name="Picture 96">
            <a:extLst>
              <a:ext uri="{FF2B5EF4-FFF2-40B4-BE49-F238E27FC236}">
                <a16:creationId xmlns:a16="http://schemas.microsoft.com/office/drawing/2014/main" id="{FC1B7A1F-6149-4041-8966-7A2EEEE930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98860" y="3135085"/>
            <a:ext cx="878568" cy="297543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F51DA1E-C384-4E06-BFBB-8C91655616D6}"/>
              </a:ext>
            </a:extLst>
          </p:cNvPr>
          <p:cNvCxnSpPr>
            <a:cxnSpLocks/>
          </p:cNvCxnSpPr>
          <p:nvPr/>
        </p:nvCxnSpPr>
        <p:spPr>
          <a:xfrm>
            <a:off x="7008582" y="3325580"/>
            <a:ext cx="243113" cy="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Picture 99">
            <a:extLst>
              <a:ext uri="{FF2B5EF4-FFF2-40B4-BE49-F238E27FC236}">
                <a16:creationId xmlns:a16="http://schemas.microsoft.com/office/drawing/2014/main" id="{912784B8-DC62-4851-B518-24C2E2A976E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83346" y="2170111"/>
            <a:ext cx="715736" cy="367848"/>
          </a:xfrm>
          <a:prstGeom prst="rect">
            <a:avLst/>
          </a:prstGeom>
        </p:spPr>
      </p:pic>
      <p:pic>
        <p:nvPicPr>
          <p:cNvPr id="101" name="Picture 10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30F3A95-52E2-426C-B38A-EBF758916B6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87652" y="5617256"/>
            <a:ext cx="707118" cy="385989"/>
          </a:xfrm>
          <a:prstGeom prst="rect">
            <a:avLst/>
          </a:prstGeom>
        </p:spPr>
      </p:pic>
      <p:pic>
        <p:nvPicPr>
          <p:cNvPr id="103" name="Picture 103">
            <a:extLst>
              <a:ext uri="{FF2B5EF4-FFF2-40B4-BE49-F238E27FC236}">
                <a16:creationId xmlns:a16="http://schemas.microsoft.com/office/drawing/2014/main" id="{91CF14FF-BD8E-4787-8999-E9C50D426D7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43560" y="4481058"/>
            <a:ext cx="560161" cy="390526"/>
          </a:xfrm>
          <a:prstGeom prst="rect">
            <a:avLst/>
          </a:prstGeom>
        </p:spPr>
      </p:pic>
      <p:pic>
        <p:nvPicPr>
          <p:cNvPr id="105" name="Picture 103">
            <a:extLst>
              <a:ext uri="{FF2B5EF4-FFF2-40B4-BE49-F238E27FC236}">
                <a16:creationId xmlns:a16="http://schemas.microsoft.com/office/drawing/2014/main" id="{6ABF5BAA-FEDB-4662-8537-5FABD15D715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61129" y="2539773"/>
            <a:ext cx="560161" cy="390526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CB9FF39-09AE-44FC-9781-73F33205CEFE}"/>
              </a:ext>
            </a:extLst>
          </p:cNvPr>
          <p:cNvSpPr txBox="1"/>
          <p:nvPr/>
        </p:nvSpPr>
        <p:spPr>
          <a:xfrm>
            <a:off x="8951686" y="152218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Analysis</a:t>
            </a:r>
            <a:r>
              <a:rPr lang="en-US" dirty="0">
                <a:cs typeface="Calibri"/>
              </a:rPr>
              <a:t>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61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ROTORDYNAMIC ANALYSIS OF THEORETICAL MODELS AND EXPERIMENTAL SYSTEMS</vt:lpstr>
      <vt:lpstr>PowerPoint Presentation</vt:lpstr>
      <vt:lpstr>PowerPoint Presentation</vt:lpstr>
      <vt:lpstr>PowerPoint Presentation</vt:lpstr>
      <vt:lpstr>PowerPoint Presentation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Processing and analysis of vibration signals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Development of a finite element model for rotordynamics </vt:lpstr>
      <vt:lpstr>Frequency domain processing of rotordynamic models</vt:lpstr>
      <vt:lpstr>Frequency domain processing of rotordynamic models</vt:lpstr>
      <vt:lpstr>Frequency domain processing of rotordynamic models</vt:lpstr>
      <vt:lpstr>Frequency domain processing of rotordynamic models</vt:lpstr>
      <vt:lpstr>Frequency domain processing of rotordynamic models</vt:lpstr>
      <vt:lpstr>Frequency domain processing of rotordynamic models</vt:lpstr>
      <vt:lpstr>Frequency domain processing of rotordynamic models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Comparison of experimental and model analyses</vt:lpstr>
      <vt:lpstr>Future 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7</cp:revision>
  <dcterms:created xsi:type="dcterms:W3CDTF">2013-07-15T20:26:40Z</dcterms:created>
  <dcterms:modified xsi:type="dcterms:W3CDTF">2018-04-04T10:51:16Z</dcterms:modified>
</cp:coreProperties>
</file>